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7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2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.xml" ContentType="application/vnd.openxmlformats-officedocument.presentationml.slide+xml"/>
  <Override PartName="/ppt/slides/slide8.xml" ContentType="application/vnd.openxmlformats-officedocument.presentationml.slide+xml"/>
  <Override PartName="/ppt/slideLayouts/slideLayout3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2"/>
  </p:notesMasterIdLst>
  <p:sldIdLst>
    <p:sldId id="266" r:id="rId2"/>
    <p:sldId id="284" r:id="rId3"/>
    <p:sldId id="285" r:id="rId4"/>
    <p:sldId id="286" r:id="rId5"/>
    <p:sldId id="287" r:id="rId6"/>
    <p:sldId id="288" r:id="rId7"/>
    <p:sldId id="289" r:id="rId8"/>
    <p:sldId id="290" r:id="rId9"/>
    <p:sldId id="291" r:id="rId10"/>
    <p:sldId id="26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openxmlformats.org/officeDocument/2006/relationships/customXml" Target="../customXml/item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customXml" Target="../customXml/item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customXml" Target="../customXml/item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8/19/2019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Data Flow Manager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</a:t>
            </a:r>
            <a:r>
              <a:rPr lang="en-US" dirty="0" smtClean="0"/>
              <a:t>session : Streaming </a:t>
            </a:r>
            <a:r>
              <a:rPr lang="en-US" dirty="0"/>
              <a:t>Data Processor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Arial" charset="0"/>
                <a:cs typeface="Arial" charset="0"/>
              </a:rPr>
              <a:t/>
            </a:r>
            <a:br>
              <a:rPr lang="en-US" dirty="0" smtClean="0">
                <a:latin typeface="Arial" charset="0"/>
                <a:cs typeface="Arial" charset="0"/>
              </a:rPr>
            </a:br>
            <a:r>
              <a:rPr lang="en-US" dirty="0" smtClean="0">
                <a:latin typeface="Arial" charset="0"/>
                <a:cs typeface="Arial" charset="0"/>
              </a:rPr>
              <a:t>Distributed </a:t>
            </a:r>
            <a:r>
              <a:rPr lang="en-US" dirty="0">
                <a:latin typeface="Arial" charset="0"/>
                <a:cs typeface="Arial" charset="0"/>
              </a:rPr>
              <a:t>Data Flows</a:t>
            </a:r>
            <a:br>
              <a:rPr lang="en-US" dirty="0">
                <a:latin typeface="Arial" charset="0"/>
                <a:cs typeface="Arial" charset="0"/>
              </a:rPr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038599"/>
          </a:xfrm>
        </p:spPr>
        <p:txBody>
          <a:bodyPr>
            <a:normAutofit/>
          </a:bodyPr>
          <a:lstStyle/>
          <a:p>
            <a:r>
              <a:rPr lang="en-US" dirty="0"/>
              <a:t>Distributed state management is required in order to process the data in scalable way </a:t>
            </a:r>
          </a:p>
          <a:p>
            <a:endParaRPr lang="en-US" dirty="0"/>
          </a:p>
          <a:p>
            <a:r>
              <a:rPr lang="en-US" dirty="0"/>
              <a:t>Distributed data flows consists of 	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Data collection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Data processing</a:t>
            </a:r>
          </a:p>
          <a:p>
            <a:endParaRPr lang="en-US" dirty="0"/>
          </a:p>
          <a:p>
            <a:r>
              <a:rPr lang="en-US" dirty="0"/>
              <a:t>Systems for data flow management have matured over the years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In-house developments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Standard queuing systems like </a:t>
            </a:r>
            <a:r>
              <a:rPr lang="en-US" dirty="0" err="1"/>
              <a:t>ActiveMQ</a:t>
            </a:r>
            <a:r>
              <a:rPr lang="en-US" dirty="0"/>
              <a:t>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Services like Kafka and Flume</a:t>
            </a:r>
          </a:p>
          <a:p>
            <a:endParaRPr lang="en-US" dirty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Need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Arial" charset="0"/>
                <a:cs typeface="Arial" charset="0"/>
              </a:rPr>
              <a:t/>
            </a:r>
            <a:br>
              <a:rPr lang="en-US" dirty="0" smtClean="0">
                <a:latin typeface="Arial" charset="0"/>
                <a:cs typeface="Arial" charset="0"/>
              </a:rPr>
            </a:br>
            <a:r>
              <a:rPr lang="en-US" dirty="0" smtClean="0">
                <a:latin typeface="Arial" charset="0"/>
                <a:cs typeface="Arial" charset="0"/>
              </a:rPr>
              <a:t>Distributed </a:t>
            </a:r>
            <a:r>
              <a:rPr lang="en-US" dirty="0">
                <a:latin typeface="Arial" charset="0"/>
                <a:cs typeface="Arial" charset="0"/>
              </a:rPr>
              <a:t>Data Flows systems</a:t>
            </a:r>
            <a:br>
              <a:rPr lang="en-US" dirty="0">
                <a:latin typeface="Arial" charset="0"/>
                <a:cs typeface="Arial" charset="0"/>
              </a:rPr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Systems should support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“At least once” delivery semantic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Solving “n+1” delivery problem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Requirement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39715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Data </a:t>
            </a:r>
            <a:r>
              <a:rPr lang="en-US" dirty="0"/>
              <a:t>Delivery Semantic</a:t>
            </a:r>
            <a:br>
              <a:rPr lang="en-US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Three options for data delivery and processing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800" dirty="0"/>
              <a:t>At most once delivery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800" dirty="0"/>
              <a:t>At least once delivery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800" dirty="0"/>
              <a:t>Exactly once delivery </a:t>
            </a:r>
          </a:p>
          <a:p>
            <a:pPr lvl="1"/>
            <a:endParaRPr lang="en-IN" sz="1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6246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Arial" charset="0"/>
                <a:cs typeface="Arial" charset="0"/>
              </a:rPr>
              <a:t/>
            </a:r>
            <a:br>
              <a:rPr lang="en-US" dirty="0" smtClean="0">
                <a:latin typeface="Arial" charset="0"/>
                <a:cs typeface="Arial" charset="0"/>
              </a:rPr>
            </a:br>
            <a:r>
              <a:rPr lang="en-US" dirty="0" smtClean="0">
                <a:latin typeface="Arial" charset="0"/>
                <a:cs typeface="Arial" charset="0"/>
              </a:rPr>
              <a:t>At </a:t>
            </a:r>
            <a:r>
              <a:rPr lang="en-US" dirty="0">
                <a:latin typeface="Arial" charset="0"/>
                <a:cs typeface="Arial" charset="0"/>
              </a:rPr>
              <a:t>most once delivery semantic</a:t>
            </a:r>
            <a:r>
              <a:rPr lang="en-US" dirty="0"/>
              <a:t/>
            </a:r>
            <a:br>
              <a:rPr lang="en-US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Systems used for monitoring purposes</a:t>
            </a:r>
          </a:p>
          <a:p>
            <a:r>
              <a:rPr lang="en-US" dirty="0"/>
              <a:t>Important to inform the admins about the problems</a:t>
            </a:r>
          </a:p>
          <a:p>
            <a:r>
              <a:rPr lang="en-US" dirty="0"/>
              <a:t>Not all data transmissions required</a:t>
            </a:r>
          </a:p>
          <a:p>
            <a:r>
              <a:rPr lang="en-US" dirty="0"/>
              <a:t>Down-sample the data to improve performance</a:t>
            </a:r>
          </a:p>
          <a:p>
            <a:r>
              <a:rPr lang="en-US" dirty="0"/>
              <a:t>Data loss is approximately known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2861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Arial" charset="0"/>
                <a:cs typeface="Arial" charset="0"/>
              </a:rPr>
              <a:t/>
            </a:r>
            <a:br>
              <a:rPr lang="en-US" dirty="0" smtClean="0">
                <a:latin typeface="Arial" charset="0"/>
                <a:cs typeface="Arial" charset="0"/>
              </a:rPr>
            </a:br>
            <a:r>
              <a:rPr lang="en-US" dirty="0" smtClean="0">
                <a:latin typeface="Arial" charset="0"/>
                <a:cs typeface="Arial" charset="0"/>
              </a:rPr>
              <a:t>Exactly </a:t>
            </a:r>
            <a:r>
              <a:rPr lang="en-US" dirty="0">
                <a:latin typeface="Arial" charset="0"/>
                <a:cs typeface="Arial" charset="0"/>
              </a:rPr>
              <a:t>once delivery semantic</a:t>
            </a:r>
            <a:r>
              <a:rPr lang="en-US" dirty="0"/>
              <a:t/>
            </a:r>
            <a:br>
              <a:rPr lang="en-US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Financial systems or advertising systems</a:t>
            </a:r>
          </a:p>
          <a:p>
            <a:r>
              <a:rPr lang="en-US" dirty="0"/>
              <a:t>Every message has to be delivered only once </a:t>
            </a:r>
          </a:p>
          <a:p>
            <a:r>
              <a:rPr lang="en-US" dirty="0"/>
              <a:t>Data loss not affordable as it might be revenue loss</a:t>
            </a:r>
          </a:p>
          <a:p>
            <a:r>
              <a:rPr lang="en-US" dirty="0"/>
              <a:t>Achieved through queuing systems like </a:t>
            </a:r>
            <a:r>
              <a:rPr lang="en-US" dirty="0" err="1"/>
              <a:t>ActiveMQ</a:t>
            </a:r>
            <a:r>
              <a:rPr lang="en-US" dirty="0"/>
              <a:t>, </a:t>
            </a:r>
            <a:r>
              <a:rPr lang="en-US" dirty="0" err="1"/>
              <a:t>RabbitMQ</a:t>
            </a:r>
            <a:endParaRPr lang="en-US" dirty="0"/>
          </a:p>
          <a:p>
            <a:r>
              <a:rPr lang="en-US" dirty="0"/>
              <a:t>Usually queue semantics implemented on server side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4100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Arial" charset="0"/>
                <a:cs typeface="Arial" charset="0"/>
              </a:rPr>
              <a:t/>
            </a:r>
            <a:br>
              <a:rPr lang="en-US" dirty="0" smtClean="0">
                <a:latin typeface="Arial" charset="0"/>
                <a:cs typeface="Arial" charset="0"/>
              </a:rPr>
            </a:br>
            <a:r>
              <a:rPr lang="en-US" dirty="0" smtClean="0">
                <a:latin typeface="Arial" charset="0"/>
                <a:cs typeface="Arial" charset="0"/>
              </a:rPr>
              <a:t>At </a:t>
            </a:r>
            <a:r>
              <a:rPr lang="en-US" dirty="0">
                <a:latin typeface="Arial" charset="0"/>
                <a:cs typeface="Arial" charset="0"/>
              </a:rPr>
              <a:t>least once delivery semantic</a:t>
            </a:r>
            <a:r>
              <a:rPr lang="en-US" dirty="0"/>
              <a:t/>
            </a:r>
            <a:br>
              <a:rPr lang="en-US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Balance two extremes by providing reliable message delivery by pushing the message handling semantics to the consumer</a:t>
            </a:r>
          </a:p>
          <a:p>
            <a:r>
              <a:rPr lang="en-US" dirty="0"/>
              <a:t>Consumers are free to implement message handling without bothered about other consumers</a:t>
            </a:r>
          </a:p>
          <a:p>
            <a:r>
              <a:rPr lang="en-US" dirty="0"/>
              <a:t>Dependent on application logic and handled in application level only 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93578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The </a:t>
            </a:r>
            <a:r>
              <a:rPr lang="en-US" dirty="0"/>
              <a:t>“n+1” problem</a:t>
            </a:r>
            <a:br>
              <a:rPr lang="en-US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In data processing pipeline, every time a new service or processing mechanism is added it must integrate with each of the other systems in place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Common </a:t>
            </a:r>
            <a:r>
              <a:rPr lang="en-US" dirty="0" err="1"/>
              <a:t>antipattern</a:t>
            </a:r>
            <a:r>
              <a:rPr lang="en-US" dirty="0"/>
              <a:t>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Handling interaction between systems becomes pain point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dirty="0"/>
          </a:p>
          <a:p>
            <a:r>
              <a:rPr lang="en-US" dirty="0"/>
              <a:t>Data flow systems standardizes the communication between the bus layer and each application , also it manages the physical flow of messages between systems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Allows any number of consumers and producers to communicate using common protocol </a:t>
            </a:r>
          </a:p>
          <a:p>
            <a:pPr>
              <a:buFont typeface="Wingdings" panose="05000000000000000000" pitchFamily="2" charset="2"/>
              <a:buChar char="ü"/>
            </a:pP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8840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Example </a:t>
            </a:r>
            <a:r>
              <a:rPr lang="en-US" dirty="0"/>
              <a:t>Systems</a:t>
            </a:r>
            <a:br>
              <a:rPr lang="en-US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886199"/>
          </a:xfrm>
        </p:spPr>
        <p:txBody>
          <a:bodyPr>
            <a:normAutofit/>
          </a:bodyPr>
          <a:lstStyle/>
          <a:p>
            <a:r>
              <a:rPr lang="en-US" dirty="0"/>
              <a:t>High performance systems with sufficient scalability to support real time streaming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Apache Kafka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Flume by Cloudera</a:t>
            </a:r>
          </a:p>
          <a:p>
            <a:endParaRPr lang="en-US" dirty="0"/>
          </a:p>
          <a:p>
            <a:r>
              <a:rPr lang="en-US" dirty="0"/>
              <a:t>Kafka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Directed towards users who are building applications from scratch, giving them the freedom to directly integrate a data motion system </a:t>
            </a:r>
          </a:p>
          <a:p>
            <a:endParaRPr lang="en-US" dirty="0"/>
          </a:p>
          <a:p>
            <a:r>
              <a:rPr lang="en-US" dirty="0"/>
              <a:t>Flume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Design makes it well suited to environments that have existing applications that needs to be federated into single processing environment 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8051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2F12238A47FFD45821235F014964B92" ma:contentTypeVersion="7" ma:contentTypeDescription="Create a new document." ma:contentTypeScope="" ma:versionID="524f645c567f48f68415b738ed3c3e5a">
  <xsd:schema xmlns:xsd="http://www.w3.org/2001/XMLSchema" xmlns:xs="http://www.w3.org/2001/XMLSchema" xmlns:p="http://schemas.microsoft.com/office/2006/metadata/properties" xmlns:ns2="62c752f1-bd77-4b32-bcd5-44afe1204fc4" targetNamespace="http://schemas.microsoft.com/office/2006/metadata/properties" ma:root="true" ma:fieldsID="ad7003b6bdea35659c5076b91058063b" ns2:_="">
    <xsd:import namespace="62c752f1-bd77-4b32-bcd5-44afe1204fc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2c752f1-bd77-4b32-bcd5-44afe1204fc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4DABC6B7-7AFE-46D6-9760-407BFC323B30}"/>
</file>

<file path=customXml/itemProps2.xml><?xml version="1.0" encoding="utf-8"?>
<ds:datastoreItem xmlns:ds="http://schemas.openxmlformats.org/officeDocument/2006/customXml" ds:itemID="{40C3F9B6-AC9A-469E-9B85-F3424158A438}"/>
</file>

<file path=customXml/itemProps3.xml><?xml version="1.0" encoding="utf-8"?>
<ds:datastoreItem xmlns:ds="http://schemas.openxmlformats.org/officeDocument/2006/customXml" ds:itemID="{853103AC-555D-4D26-B512-22096AB5D355}"/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3163</TotalTime>
  <Words>308</Words>
  <Application>Microsoft Office PowerPoint</Application>
  <PresentationFormat>Widescreen</PresentationFormat>
  <Paragraphs>59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Helvetica</vt:lpstr>
      <vt:lpstr>Helvetica Light</vt:lpstr>
      <vt:lpstr>Wingdings</vt:lpstr>
      <vt:lpstr>Office Theme</vt:lpstr>
      <vt:lpstr>Data Flow Manager</vt:lpstr>
      <vt:lpstr> Distributed Data Flows </vt:lpstr>
      <vt:lpstr> Distributed Data Flows systems </vt:lpstr>
      <vt:lpstr> Data Delivery Semantic </vt:lpstr>
      <vt:lpstr> At most once delivery semantic </vt:lpstr>
      <vt:lpstr> Exactly once delivery semantic </vt:lpstr>
      <vt:lpstr> At least once delivery semantic </vt:lpstr>
      <vt:lpstr> The “n+1” problem </vt:lpstr>
      <vt:lpstr> Example Systems 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227</cp:revision>
  <dcterms:created xsi:type="dcterms:W3CDTF">2018-10-16T06:13:57Z</dcterms:created>
  <dcterms:modified xsi:type="dcterms:W3CDTF">2019-08-19T10:18:47Z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0x010100C2F12238A47FFD45821235F014964B92</vt:lpwstr>
  </property>
</Properties>
</file>

<file path=docProps/thumbnail.jpeg>
</file>